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3"/>
  </p:notesMasterIdLst>
  <p:handoutMasterIdLst>
    <p:handoutMasterId r:id="rId14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4" r:id="rId9"/>
    <p:sldId id="295" r:id="rId10"/>
    <p:sldId id="278" r:id="rId11"/>
    <p:sldId id="290" r:id="rId12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2" autoAdjust="0"/>
  </p:normalViewPr>
  <p:slideViewPr>
    <p:cSldViewPr>
      <p:cViewPr>
        <p:scale>
          <a:sx n="66" d="100"/>
          <a:sy n="66" d="100"/>
        </p:scale>
        <p:origin x="1330" y="355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svg>
</file>

<file path=ppt/media/image14.jpeg>
</file>

<file path=ppt/media/image15.jpeg>
</file>

<file path=ppt/media/image16.png>
</file>

<file path=ppt/media/image17.jp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kaggle.com/datasets/thedevastator/higher-education-predictors-of-student-retention?utm_source=chatgpt.com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10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SELECCIONADA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5786107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79" y="2850037"/>
            <a:ext cx="7395129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¿Existen diferencias estadísticamente significativas o patrones en el rendimiento académico entre estudiantes que abandonan y los que completan sus estudios?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316795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variables socioeconómicas y académicas influyen de forma más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significativa en la probabilidad de abandono y en el éxito académico?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6208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Link: </a:t>
            </a: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https://www.kaggle.com/datasets/thedevastator/higher-education-predictors-of-student-retention</a:t>
            </a: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3572976"/>
            <a:ext cx="3801250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convalidadas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matriculadas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aprobadas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261393" y="3212976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930454" y="3572976"/>
            <a:ext cx="3476326" cy="214210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Asistencia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941913" y="3212976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66329" y="35030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5158308" y="3495680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7208" y="3604580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612" y="302939"/>
            <a:ext cx="4156851" cy="3990157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514853" y="35607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1015284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64860" y="2514347"/>
            <a:ext cx="396042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26660" y="847618"/>
            <a:ext cx="3761479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8924482" y="4941168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/>
              <a:t>~50% varones abandonaron sus estudios.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3 de cada 4 varones logra graduarse.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852314" y="4509120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Géneros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279776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322648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789695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5086700" y="2069998"/>
            <a:ext cx="2375864" cy="6033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Predomina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[20-26]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086700" y="1662035"/>
            <a:ext cx="2375864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Histograma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8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499546" y="4915941"/>
            <a:ext cx="3354384" cy="83695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Estudiantes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Estudiantes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que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desertaron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04720" y="4397841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Histograma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8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rendimiento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75248" y="847618"/>
            <a:ext cx="4074949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100000"/>
                      </a14:imgEffect>
                      <a14:imgEffect>
                        <a14:saturation sat="400000"/>
                      </a14:imgEffect>
                      <a14:imgEffect>
                        <a14:brightnessContrast bright="1000" contrast="1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16632"/>
            <a:ext cx="7920880" cy="583034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¿Hay diferencias significativas en el rendimiento entre desertores y graduados?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75032" y="1659113"/>
            <a:ext cx="2696797" cy="4189806"/>
            <a:chOff x="334012" y="1716821"/>
            <a:chExt cx="2696797" cy="4189806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347266" y="1716821"/>
              <a:ext cx="2683543" cy="962864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los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: </a:t>
              </a:r>
            </a:p>
            <a:p>
              <a:pPr marL="0" indent="0">
                <a:buNone/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·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Estudiantes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>
                <a:buNone/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·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Estudiantes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738303"/>
              <a:ext cx="225171" cy="757094"/>
              <a:chOff x="1661226" y="4149080"/>
              <a:chExt cx="225171" cy="757094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/>
              <p:nvPr/>
            </p:nvCxnSpPr>
            <p:spPr>
              <a:xfrm>
                <a:off x="1773811" y="41490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Edit this text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566020" y="1543565"/>
            <a:ext cx="2523322" cy="4677457"/>
            <a:chOff x="334012" y="1229170"/>
            <a:chExt cx="2523322" cy="4677457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95806" y="1229170"/>
              <a:ext cx="2461528" cy="1450515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·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H0: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hay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diferencia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rendimiento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.</a:t>
              </a:r>
            </a:p>
            <a:p>
              <a:pPr marL="0" indent="0">
                <a:buNone/>
              </a:pP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·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H1: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Sí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hay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diferencia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rendimiento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.</a:t>
              </a: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01427" y="2738303"/>
              <a:ext cx="225171" cy="757094"/>
              <a:chOff x="1661226" y="4149080"/>
              <a:chExt cx="225171" cy="75709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/>
              <p:nvPr/>
            </p:nvCxnSpPr>
            <p:spPr>
              <a:xfrm>
                <a:off x="1773811" y="41490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  <p:sp>
          <p:nvSpPr>
            <p:cNvPr id="46" name="Текст 2">
              <a:extLst>
                <a:ext uri="{FF2B5EF4-FFF2-40B4-BE49-F238E27FC236}">
                  <a16:creationId xmlns:a16="http://schemas.microsoft.com/office/drawing/2014/main" id="{CA610F33-AB99-3D46-B374-EFE81F0605DC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Edit this text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886458" y="2185670"/>
            <a:ext cx="2288074" cy="4760735"/>
            <a:chOff x="334012" y="1145892"/>
            <a:chExt cx="2288074" cy="4760735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549915" y="1145892"/>
              <a:ext cx="2005010" cy="1533793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Hacer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para saber que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contraste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estadítico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usar</a:t>
              </a:r>
            </a:p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(t-Student ó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Mann-Whitney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)</a:t>
              </a: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01427" y="2738303"/>
              <a:ext cx="225171" cy="757094"/>
              <a:chOff x="1661226" y="4149080"/>
              <a:chExt cx="225171" cy="757094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/>
              <p:nvPr/>
            </p:nvCxnSpPr>
            <p:spPr>
              <a:xfrm>
                <a:off x="1773811" y="41490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Edit this text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80" y="2048564"/>
            <a:ext cx="2394032" cy="4486853"/>
            <a:chOff x="113235" y="1419774"/>
            <a:chExt cx="2394032" cy="4486853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Significancia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Estadística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8108" y="1419774"/>
              <a:ext cx="2160000" cy="12599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Evaluar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si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hay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evidencia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suficiente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para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o no.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(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. No Normal)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301427" y="2738303"/>
              <a:ext cx="225171" cy="757094"/>
              <a:chOff x="1661226" y="4149080"/>
              <a:chExt cx="225171" cy="757094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773811" y="41490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Edit this text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603902" y="1124744"/>
            <a:ext cx="2611190" cy="4248472"/>
            <a:chOff x="89896" y="1658155"/>
            <a:chExt cx="2611190" cy="4248472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Resultado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89896" y="1658155"/>
              <a:ext cx="2611190" cy="117059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resultó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ser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0.05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valor de alpha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elegido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la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Edit this text</a:t>
              </a: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905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311" y="293188"/>
            <a:ext cx="9510201" cy="615532"/>
          </a:xfrm>
        </p:spPr>
        <p:txBody>
          <a:bodyPr/>
          <a:lstStyle/>
          <a:p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¿Qué factores académicos y socioeconómicos </a:t>
            </a:r>
            <a:r>
              <a:rPr lang="es-E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inlfuyen</a:t>
            </a:r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más sobre el abandono y el éxito escolar?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17" name="Овал 7">
            <a:extLst>
              <a:ext uri="{FF2B5EF4-FFF2-40B4-BE49-F238E27FC236}">
                <a16:creationId xmlns:a16="http://schemas.microsoft.com/office/drawing/2014/main" id="{9017F643-4A06-F548-9391-79160A30120D}"/>
              </a:ext>
            </a:extLst>
          </p:cNvPr>
          <p:cNvSpPr/>
          <p:nvPr/>
        </p:nvSpPr>
        <p:spPr>
          <a:xfrm>
            <a:off x="7986202" y="1700808"/>
            <a:ext cx="4156882" cy="415688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вал 7">
            <a:extLst>
              <a:ext uri="{FF2B5EF4-FFF2-40B4-BE49-F238E27FC236}">
                <a16:creationId xmlns:a16="http://schemas.microsoft.com/office/drawing/2014/main" id="{45EA1B19-AAAA-2947-8C48-044DD6927860}"/>
              </a:ext>
            </a:extLst>
          </p:cNvPr>
          <p:cNvSpPr/>
          <p:nvPr/>
        </p:nvSpPr>
        <p:spPr>
          <a:xfrm>
            <a:off x="8388734" y="2505873"/>
            <a:ext cx="3351817" cy="33518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0" name="Овал 7">
            <a:extLst>
              <a:ext uri="{FF2B5EF4-FFF2-40B4-BE49-F238E27FC236}">
                <a16:creationId xmlns:a16="http://schemas.microsoft.com/office/drawing/2014/main" id="{82A3F24C-9830-D042-813D-CF968E3B7ED0}"/>
              </a:ext>
            </a:extLst>
          </p:cNvPr>
          <p:cNvSpPr/>
          <p:nvPr/>
        </p:nvSpPr>
        <p:spPr>
          <a:xfrm>
            <a:off x="8845743" y="3446804"/>
            <a:ext cx="2437798" cy="2437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822D600C-BCC3-E44F-8060-8C1B46AB40DF}"/>
              </a:ext>
            </a:extLst>
          </p:cNvPr>
          <p:cNvSpPr txBox="1">
            <a:spLocks/>
          </p:cNvSpPr>
          <p:nvPr/>
        </p:nvSpPr>
        <p:spPr>
          <a:xfrm>
            <a:off x="4798268" y="1991184"/>
            <a:ext cx="37444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Evaluar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diferencias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entre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identificar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variables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discriminantes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pruebas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estadísticas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455AC79-7816-2049-98DE-0EE0CA3C5CA5}"/>
              </a:ext>
            </a:extLst>
          </p:cNvPr>
          <p:cNvSpPr txBox="1">
            <a:spLocks/>
          </p:cNvSpPr>
          <p:nvPr/>
        </p:nvSpPr>
        <p:spPr>
          <a:xfrm>
            <a:off x="5882824" y="1631184"/>
            <a:ext cx="265985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Comparación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5D5F173-CE21-5248-8B87-784811B479CB}"/>
              </a:ext>
            </a:extLst>
          </p:cNvPr>
          <p:cNvSpPr txBox="1">
            <a:spLocks/>
          </p:cNvSpPr>
          <p:nvPr/>
        </p:nvSpPr>
        <p:spPr>
          <a:xfrm>
            <a:off x="4510236" y="3422418"/>
            <a:ext cx="3492481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distribuciones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estructuras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ocultas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correlaciones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visualizaciones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clustering,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DF231037-504C-B145-B01F-E86FBB568E05}"/>
              </a:ext>
            </a:extLst>
          </p:cNvPr>
          <p:cNvSpPr txBox="1">
            <a:spLocks/>
          </p:cNvSpPr>
          <p:nvPr/>
        </p:nvSpPr>
        <p:spPr>
          <a:xfrm>
            <a:off x="5230316" y="3140968"/>
            <a:ext cx="2772402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C9241BC4-424A-DF46-B527-27BE66BB421C}"/>
              </a:ext>
            </a:extLst>
          </p:cNvPr>
          <p:cNvSpPr txBox="1">
            <a:spLocks/>
          </p:cNvSpPr>
          <p:nvPr/>
        </p:nvSpPr>
        <p:spPr>
          <a:xfrm>
            <a:off x="5190869" y="5013136"/>
            <a:ext cx="33518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depurar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para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análisis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(carga,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filtrado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mapeos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categóricos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B3CF4BFD-3F1E-964B-B0FD-57A4FB791909}"/>
              </a:ext>
            </a:extLst>
          </p:cNvPr>
          <p:cNvSpPr txBox="1">
            <a:spLocks/>
          </p:cNvSpPr>
          <p:nvPr/>
        </p:nvSpPr>
        <p:spPr>
          <a:xfrm>
            <a:off x="6271480" y="4653136"/>
            <a:ext cx="227120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8" name="Объект 2">
            <a:extLst>
              <a:ext uri="{FF2B5EF4-FFF2-40B4-BE49-F238E27FC236}">
                <a16:creationId xmlns:a16="http://schemas.microsoft.com/office/drawing/2014/main" id="{5A940ED3-B01C-3A4C-8838-111EC38CC0D8}"/>
              </a:ext>
            </a:extLst>
          </p:cNvPr>
          <p:cNvSpPr txBox="1">
            <a:spLocks/>
          </p:cNvSpPr>
          <p:nvPr/>
        </p:nvSpPr>
        <p:spPr>
          <a:xfrm>
            <a:off x="9066377" y="4354958"/>
            <a:ext cx="1996529" cy="732486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Preparación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Datos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9" name="Объект 2">
            <a:extLst>
              <a:ext uri="{FF2B5EF4-FFF2-40B4-BE49-F238E27FC236}">
                <a16:creationId xmlns:a16="http://schemas.microsoft.com/office/drawing/2014/main" id="{50104A32-91CF-DF4D-8C6A-FB6667209A4E}"/>
              </a:ext>
            </a:extLst>
          </p:cNvPr>
          <p:cNvSpPr txBox="1">
            <a:spLocks/>
          </p:cNvSpPr>
          <p:nvPr/>
        </p:nvSpPr>
        <p:spPr>
          <a:xfrm>
            <a:off x="9066376" y="2771043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Exploración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Patrones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</a:endParaRPr>
          </a:p>
        </p:txBody>
      </p:sp>
      <p:sp>
        <p:nvSpPr>
          <p:cNvPr id="40" name="Объект 2">
            <a:extLst>
              <a:ext uri="{FF2B5EF4-FFF2-40B4-BE49-F238E27FC236}">
                <a16:creationId xmlns:a16="http://schemas.microsoft.com/office/drawing/2014/main" id="{59CB11B1-9A27-7141-81D0-3B16EFFC1D83}"/>
              </a:ext>
            </a:extLst>
          </p:cNvPr>
          <p:cNvSpPr txBox="1">
            <a:spLocks/>
          </p:cNvSpPr>
          <p:nvPr/>
        </p:nvSpPr>
        <p:spPr>
          <a:xfrm>
            <a:off x="9066376" y="1831674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Comparación</a:t>
            </a: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Grupos</a:t>
            </a:r>
            <a:endParaRPr lang="en-US" sz="1600" b="1" dirty="0">
              <a:solidFill>
                <a:schemeClr val="accent1"/>
              </a:solidFill>
              <a:latin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8536DB9F-7729-47BF-8401-0A04E76FEADE}"/>
              </a:ext>
            </a:extLst>
          </p:cNvPr>
          <p:cNvSpPr txBox="1">
            <a:spLocks/>
          </p:cNvSpPr>
          <p:nvPr/>
        </p:nvSpPr>
        <p:spPr>
          <a:xfrm>
            <a:off x="333772" y="1305944"/>
            <a:ext cx="5400600" cy="233908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edad al ingreso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Ausencia de beca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Presencia de deudas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Pagos de matrícula atrasados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nocturnos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con responsabilidades familiares (casados/divorciados)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C6F5ED4C-B087-4FB4-88AE-500CEEC0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008609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abandono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E46380D9-9B92-4CBF-DC1D-45ADB7DC3CCB}"/>
              </a:ext>
            </a:extLst>
          </p:cNvPr>
          <p:cNvSpPr txBox="1">
            <a:spLocks/>
          </p:cNvSpPr>
          <p:nvPr/>
        </p:nvSpPr>
        <p:spPr>
          <a:xfrm>
            <a:off x="367420" y="4144454"/>
            <a:ext cx="5400600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jóvenes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Mayormente solteros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Con apoyo financiero (beca)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Sin deudas y con pagos al día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presencia masculina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frecuentemente desplazados (en este 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CC293-05C5-1E1D-4CB5-5CB43F43F7DE}"/>
              </a:ext>
            </a:extLst>
          </p:cNvPr>
          <p:cNvSpPr txBox="1">
            <a:spLocks/>
          </p:cNvSpPr>
          <p:nvPr/>
        </p:nvSpPr>
        <p:spPr>
          <a:xfrm>
            <a:off x="367420" y="3821565"/>
            <a:ext cx="432000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éxito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4" y="1979570"/>
            <a:ext cx="4896544" cy="164966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 busca ajustar los parámetros internos del modelo. En el caso de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regresión logística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se optimizan los coeficientes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baja desviación estándar en todas las métricas confirma que el modelo generaliza bien y no depende de un subconjunto específico de los datos.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077072"/>
            <a:ext cx="4603839" cy="230214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correctamente predicho): 245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predicho como 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): 39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predicho como 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): 29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correctamente predicho): 413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380703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3717032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5860" y="3809572"/>
            <a:ext cx="360000" cy="3600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C1B823E8-2CD0-5A42-9F85-4E7B88252FCA}"/>
              </a:ext>
            </a:extLst>
          </p:cNvPr>
          <p:cNvSpPr txBox="1">
            <a:spLocks/>
          </p:cNvSpPr>
          <p:nvPr/>
        </p:nvSpPr>
        <p:spPr>
          <a:xfrm>
            <a:off x="5302324" y="1483555"/>
            <a:ext cx="533327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indent="0" defTabSz="914126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6pPr>
            <a:lvl7pPr marL="2970908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7pPr>
            <a:lvl8pPr marL="3427971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8pPr>
            <a:lvl9pPr marL="3885034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9pPr>
          </a:lstStyle>
          <a:p>
            <a:r>
              <a:rPr lang="en-US" dirty="0" err="1"/>
              <a:t>Evaluación</a:t>
            </a:r>
            <a:r>
              <a:rPr lang="en-US" dirty="0"/>
              <a:t>, </a:t>
            </a:r>
            <a:r>
              <a:rPr lang="en-US" dirty="0" err="1"/>
              <a:t>interpretación</a:t>
            </a:r>
            <a:r>
              <a:rPr lang="en-US" dirty="0"/>
              <a:t> y </a:t>
            </a:r>
            <a:r>
              <a:rPr lang="en-US" dirty="0" err="1"/>
              <a:t>reporte</a:t>
            </a:r>
            <a:r>
              <a:rPr lang="en-US" dirty="0"/>
              <a:t> final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 y ROC-AUC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6A12B5A5-B52C-8E4D-B864-A4778952FD02}"/>
              </a:ext>
            </a:extLst>
          </p:cNvPr>
          <p:cNvSpPr txBox="1">
            <a:spLocks/>
          </p:cNvSpPr>
          <p:nvPr/>
        </p:nvSpPr>
        <p:spPr>
          <a:xfrm>
            <a:off x="5302324" y="1978352"/>
            <a:ext cx="5333270" cy="214210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Una vez entrenado, se mide su rendimiento en el conjunto de prueba usando métricas como la precisión. Además, se analiza qué variables influyen más en la predicción y se generan visualizaciones para comunicar los resultados.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evaluación en el conjunto de prueba confirmó el excelente desempeño del modelo, alcanzando una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del 90.6% y un ROC‑AUC de 95.3%,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1079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La </a:t>
            </a:r>
            <a:r>
              <a:rPr lang="es-E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mide qué proporción total de predicciones fueron correctas y </a:t>
            </a:r>
            <a:r>
              <a:rPr lang="es-E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ROC‑AUC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mide qué tan bien el modelo distingue entre las dos clases, sin importar el umbral de decisión.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267977" y="4493936"/>
            <a:ext cx="64217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</a:rPr>
              <a:t>Def.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3" y="1340768"/>
            <a:ext cx="6129151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¿Qué variables influyen más en la probabilidad de abandono?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49796" y="1979570"/>
            <a:ext cx="3771779" cy="4161117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análisis muestra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son los predictores más fuertes del abandono académico, destacando que la morosidad en pagos es mucho más común entre quienes desertan.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 anterior indica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dificultades económicas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influyen directamente en la permanencia y pueden combinarse con otros estresores que afectan la continuidad.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Además,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mayor edad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promedio del grupo que abandona sugiere que los estudiantes no tradicionales enfrentan retos adicionales al equilibrar estudios, trabajo y responsabilidades familiares.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26697" y="2486075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32.2% vs 1.3%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938156" y="2126075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Pagos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1575" y="2036075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1575" y="2126075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26697" y="3935812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9.4% vs 37.8%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38156" y="3575812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Ausencia de beca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1575" y="3485812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1575" y="3578352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898212" y="5377019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22% vs 4.6%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09671" y="5017019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3090" y="4927019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3090" y="5019559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10596</TotalTime>
  <Words>1141</Words>
  <Application>Microsoft Office PowerPoint</Application>
  <PresentationFormat>Personalizado</PresentationFormat>
  <Paragraphs>161</Paragraphs>
  <Slides>11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¿Hay diferencias significativas en el rendimiento entre desertores y graduados?</vt:lpstr>
      <vt:lpstr>¿Qué factores académicos y socioeconómicos inlfuyen más sobre el abandono y el éxito escolar? 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247</cp:revision>
  <dcterms:created xsi:type="dcterms:W3CDTF">2013-09-12T13:05:01Z</dcterms:created>
  <dcterms:modified xsi:type="dcterms:W3CDTF">2026-01-13T02:40:46Z</dcterms:modified>
</cp:coreProperties>
</file>

<file path=docProps/thumbnail.jpeg>
</file>